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1"/>
  </p:notesMasterIdLst>
  <p:sldIdLst>
    <p:sldId id="256" r:id="rId2"/>
    <p:sldId id="257" r:id="rId3"/>
    <p:sldId id="258" r:id="rId4"/>
    <p:sldId id="275" r:id="rId5"/>
    <p:sldId id="261" r:id="rId6"/>
    <p:sldId id="260" r:id="rId7"/>
    <p:sldId id="262" r:id="rId8"/>
    <p:sldId id="264" r:id="rId9"/>
    <p:sldId id="265" r:id="rId10"/>
    <p:sldId id="266" r:id="rId11"/>
    <p:sldId id="269" r:id="rId12"/>
    <p:sldId id="270" r:id="rId13"/>
    <p:sldId id="268" r:id="rId14"/>
    <p:sldId id="267" r:id="rId15"/>
    <p:sldId id="263" r:id="rId16"/>
    <p:sldId id="271" r:id="rId17"/>
    <p:sldId id="272" r:id="rId18"/>
    <p:sldId id="273" r:id="rId19"/>
    <p:sldId id="274"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p:restoredTop sz="93103"/>
  </p:normalViewPr>
  <p:slideViewPr>
    <p:cSldViewPr>
      <p:cViewPr varScale="1">
        <p:scale>
          <a:sx n="102" d="100"/>
          <a:sy n="102" d="100"/>
        </p:scale>
        <p:origin x="312"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04BD2A8F-7B8E-43A4-81F1-0A4389A96609}" type="datetimeFigureOut">
              <a:rPr lang="en-US" smtClean="0"/>
              <a:t>3/5/16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16456B1A-5AFD-45D2-8088-6701F1E81B7A}" type="slidenum">
              <a:rPr lang="en-US" smtClean="0"/>
              <a:t>‹#›</a:t>
            </a:fld>
            <a:endParaRPr lang="en-US"/>
          </a:p>
        </p:txBody>
      </p:sp>
    </p:spTree>
    <p:extLst>
      <p:ext uri="{BB962C8B-B14F-4D97-AF65-F5344CB8AC3E}">
        <p14:creationId xmlns:p14="http://schemas.microsoft.com/office/powerpoint/2010/main" val="1381142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DAFF8029-964D-4178-B321-E071C31B7C95}" type="datetimeFigureOut">
              <a:rPr lang="en-US" smtClean="0"/>
              <a:t>3/5/16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6C6CF3FF-BE88-477B-ABDC-E804FAB00D3D}"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FF8029-964D-4178-B321-E071C31B7C95}" type="datetimeFigureOut">
              <a:rPr lang="en-US" smtClean="0"/>
              <a:t>3/5/16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CF3FF-BE88-477B-ABDC-E804FAB00D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FF8029-964D-4178-B321-E071C31B7C95}" type="datetimeFigureOut">
              <a:rPr lang="en-US" smtClean="0"/>
              <a:t>3/5/16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CF3FF-BE88-477B-ABDC-E804FAB00D3D}"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AFF8029-964D-4178-B321-E071C31B7C95}" type="datetimeFigureOut">
              <a:rPr lang="en-US" smtClean="0"/>
              <a:t>3/5/16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6CF3FF-BE88-477B-ABDC-E804FAB00D3D}"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DAFF8029-964D-4178-B321-E071C31B7C95}" type="datetimeFigureOut">
              <a:rPr lang="en-US" smtClean="0"/>
              <a:t>3/5/16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6C6CF3FF-BE88-477B-ABDC-E804FAB00D3D}"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FF8029-964D-4178-B321-E071C31B7C95}" type="datetimeFigureOut">
              <a:rPr lang="en-US" smtClean="0"/>
              <a:t>3/5/16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CF3FF-BE88-477B-ABDC-E804FAB00D3D}"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AFF8029-964D-4178-B321-E071C31B7C95}" type="datetimeFigureOut">
              <a:rPr lang="en-US" smtClean="0"/>
              <a:t>3/5/16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6CF3FF-BE88-477B-ABDC-E804FAB00D3D}"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AFF8029-964D-4178-B321-E071C31B7C95}" type="datetimeFigureOut">
              <a:rPr lang="en-US" smtClean="0"/>
              <a:t>3/5/16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6CF3FF-BE88-477B-ABDC-E804FAB00D3D}"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F8029-964D-4178-B321-E071C31B7C95}" type="datetimeFigureOut">
              <a:rPr lang="en-US" smtClean="0"/>
              <a:t>3/5/16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6CF3FF-BE88-477B-ABDC-E804FAB00D3D}"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FF8029-964D-4178-B321-E071C31B7C95}" type="datetimeFigureOut">
              <a:rPr lang="en-US" smtClean="0"/>
              <a:t>3/5/16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CF3FF-BE88-477B-ABDC-E804FAB00D3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FF8029-964D-4178-B321-E071C31B7C95}" type="datetimeFigureOut">
              <a:rPr lang="en-US" smtClean="0"/>
              <a:t>3/5/16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6CF3FF-BE88-477B-ABDC-E804FAB00D3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DAFF8029-964D-4178-B321-E071C31B7C95}" type="datetimeFigureOut">
              <a:rPr lang="en-US" smtClean="0"/>
              <a:t>3/5/16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C6CF3FF-BE88-477B-ABDC-E804FAB00D3D}"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sealofbiliteracy.org/" TargetMode="External"/><Relationship Id="rId3" Type="http://schemas.openxmlformats.org/officeDocument/2006/relationships/hyperlink" Target="mailto:candacerblack@gmail.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m/url?sa=i&amp;rct=j&amp;q=graduation+honor+cord&amp;source=images&amp;cd=&amp;cad=rja&amp;uact=8&amp;ved=0CAcQjRw&amp;url=http://www.capsandgowns.eu/en/products/graduation-honor-cords/maroon-honor-cord&amp;ei=lCdbVZOLDoe0sATsy4HoAQ&amp;bvm=bv.93564037,d.cWc&amp;psig=AFQjCNH1V0bguxcSDAep8hjdNmg8M6ZMVg&amp;ust=1432123646503692" TargetMode="Externa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NYS Seal of </a:t>
            </a:r>
            <a:r>
              <a:rPr lang="en-US" dirty="0" err="1" smtClean="0"/>
              <a:t>Biliteracy</a:t>
            </a:r>
            <a:r>
              <a:rPr lang="en-US" dirty="0" smtClean="0"/>
              <a:t> </a:t>
            </a:r>
            <a:r>
              <a:rPr lang="en-US" dirty="0" smtClean="0"/>
              <a:t>Program</a:t>
            </a:r>
            <a:endParaRPr lang="en-US" dirty="0"/>
          </a:p>
        </p:txBody>
      </p:sp>
      <p:sp>
        <p:nvSpPr>
          <p:cNvPr id="3" name="Subtitle 2"/>
          <p:cNvSpPr>
            <a:spLocks noGrp="1"/>
          </p:cNvSpPr>
          <p:nvPr>
            <p:ph type="subTitle" idx="1"/>
          </p:nvPr>
        </p:nvSpPr>
        <p:spPr/>
        <p:txBody>
          <a:bodyPr>
            <a:normAutofit/>
          </a:bodyPr>
          <a:lstStyle/>
          <a:p>
            <a:r>
              <a:rPr lang="en-US" dirty="0" smtClean="0"/>
              <a:t>March 5, 2016</a:t>
            </a:r>
            <a:endParaRPr lang="en-US" dirty="0"/>
          </a:p>
        </p:txBody>
      </p:sp>
      <p:pic>
        <p:nvPicPr>
          <p:cNvPr id="1026" name="Picture 2" descr="http://www.sandi.net/cms/lib/CA01001235/Centricity/Domain/107/Seal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2076" y="304800"/>
            <a:ext cx="3074999"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944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results in the pilot year</a:t>
            </a:r>
            <a:endParaRPr lang="en-US" dirty="0"/>
          </a:p>
        </p:txBody>
      </p:sp>
      <p:sp>
        <p:nvSpPr>
          <p:cNvPr id="3" name="Content Placeholder 2"/>
          <p:cNvSpPr>
            <a:spLocks noGrp="1"/>
          </p:cNvSpPr>
          <p:nvPr>
            <p:ph sz="quarter" idx="1"/>
          </p:nvPr>
        </p:nvSpPr>
        <p:spPr>
          <a:xfrm>
            <a:off x="457200" y="1219200"/>
            <a:ext cx="8229600" cy="4937760"/>
          </a:xfrm>
        </p:spPr>
        <p:txBody>
          <a:bodyPr>
            <a:normAutofit lnSpcReduction="10000"/>
          </a:bodyPr>
          <a:lstStyle/>
          <a:p>
            <a:pPr>
              <a:spcBef>
                <a:spcPts val="0"/>
              </a:spcBef>
              <a:spcAft>
                <a:spcPts val="1800"/>
              </a:spcAft>
            </a:pPr>
            <a:r>
              <a:rPr lang="en-US" dirty="0" smtClean="0"/>
              <a:t>We started with the following </a:t>
            </a:r>
            <a:r>
              <a:rPr lang="en-US" b="1" u="sng" dirty="0" smtClean="0"/>
              <a:t>seniors</a:t>
            </a:r>
            <a:r>
              <a:rPr lang="en-US" dirty="0" smtClean="0"/>
              <a:t>:</a:t>
            </a:r>
          </a:p>
          <a:p>
            <a:pPr lvl="1">
              <a:spcBef>
                <a:spcPts val="0"/>
              </a:spcBef>
              <a:spcAft>
                <a:spcPts val="1800"/>
              </a:spcAft>
            </a:pPr>
            <a:r>
              <a:rPr lang="en-US" dirty="0" smtClean="0"/>
              <a:t>14 students who speak a language other than English at home</a:t>
            </a:r>
          </a:p>
          <a:p>
            <a:pPr lvl="1">
              <a:spcBef>
                <a:spcPts val="0"/>
              </a:spcBef>
              <a:spcAft>
                <a:spcPts val="1800"/>
              </a:spcAft>
            </a:pPr>
            <a:r>
              <a:rPr lang="en-US" dirty="0" smtClean="0"/>
              <a:t>35 students enrolled in the highest level of LOTE offered at our school</a:t>
            </a:r>
          </a:p>
          <a:p>
            <a:pPr>
              <a:spcBef>
                <a:spcPts val="0"/>
              </a:spcBef>
              <a:spcAft>
                <a:spcPts val="1800"/>
              </a:spcAft>
            </a:pPr>
            <a:r>
              <a:rPr lang="en-US" dirty="0" smtClean="0"/>
              <a:t>We then applied the eligibility criteria and narrowed the field to :</a:t>
            </a:r>
          </a:p>
          <a:p>
            <a:pPr lvl="1">
              <a:spcBef>
                <a:spcPts val="0"/>
              </a:spcBef>
              <a:spcAft>
                <a:spcPts val="1800"/>
              </a:spcAft>
            </a:pPr>
            <a:r>
              <a:rPr lang="en-US" dirty="0"/>
              <a:t>2 students who speak a language other than English at </a:t>
            </a:r>
            <a:r>
              <a:rPr lang="en-US" dirty="0" smtClean="0"/>
              <a:t>home (Polish, Turkish) – only 14% of our “home language” students met the criteria because of their overall GPA.</a:t>
            </a:r>
            <a:endParaRPr lang="en-US" dirty="0"/>
          </a:p>
          <a:p>
            <a:pPr lvl="1">
              <a:spcBef>
                <a:spcPts val="0"/>
              </a:spcBef>
              <a:spcAft>
                <a:spcPts val="1800"/>
              </a:spcAft>
            </a:pPr>
            <a:r>
              <a:rPr lang="en-US" dirty="0" smtClean="0"/>
              <a:t>19 </a:t>
            </a:r>
            <a:r>
              <a:rPr lang="en-US" dirty="0"/>
              <a:t>students enrolled in the highest level of LOTE offered at our </a:t>
            </a:r>
            <a:r>
              <a:rPr lang="en-US" dirty="0" smtClean="0"/>
              <a:t>school</a:t>
            </a:r>
            <a:endParaRPr lang="en-US" dirty="0"/>
          </a:p>
        </p:txBody>
      </p:sp>
    </p:spTree>
    <p:extLst>
      <p:ext uri="{BB962C8B-B14F-4D97-AF65-F5344CB8AC3E}">
        <p14:creationId xmlns:p14="http://schemas.microsoft.com/office/powerpoint/2010/main" val="180537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childTnLst>
                                </p:cTn>
                              </p:par>
                            </p:childTnLst>
                          </p:cTn>
                        </p:par>
                        <p:par>
                          <p:cTn id="10" fill="hold">
                            <p:stCondLst>
                              <p:cond delay="5000"/>
                            </p:stCondLst>
                            <p:childTnLst>
                              <p:par>
                                <p:cTn id="11" presetID="1" presetClass="entr" presetSubtype="0" fill="hold" nodeType="after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Keeping track of student progress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18035571"/>
              </p:ext>
            </p:extLst>
          </p:nvPr>
        </p:nvGraphicFramePr>
        <p:xfrm>
          <a:off x="914400" y="1219200"/>
          <a:ext cx="7406463" cy="4910139"/>
        </p:xfrm>
        <a:graphic>
          <a:graphicData uri="http://schemas.openxmlformats.org/drawingml/2006/table">
            <a:tbl>
              <a:tblPr>
                <a:tableStyleId>{0505E3EF-67EA-436B-97B2-0124C06EBD24}</a:tableStyleId>
              </a:tblPr>
              <a:tblGrid>
                <a:gridCol w="367263"/>
                <a:gridCol w="367263"/>
                <a:gridCol w="719222"/>
                <a:gridCol w="237190"/>
                <a:gridCol w="237190"/>
                <a:gridCol w="237190"/>
                <a:gridCol w="45908"/>
                <a:gridCol w="237190"/>
                <a:gridCol w="237190"/>
                <a:gridCol w="237190"/>
                <a:gridCol w="45908"/>
                <a:gridCol w="200847"/>
                <a:gridCol w="200847"/>
                <a:gridCol w="200847"/>
                <a:gridCol w="200847"/>
                <a:gridCol w="45908"/>
                <a:gridCol w="206585"/>
                <a:gridCol w="206585"/>
                <a:gridCol w="206585"/>
                <a:gridCol w="206585"/>
                <a:gridCol w="45908"/>
                <a:gridCol w="198934"/>
                <a:gridCol w="45908"/>
                <a:gridCol w="206585"/>
                <a:gridCol w="45908"/>
                <a:gridCol w="206585"/>
                <a:gridCol w="45908"/>
                <a:gridCol w="223801"/>
                <a:gridCol w="200847"/>
                <a:gridCol w="200847"/>
                <a:gridCol w="200847"/>
                <a:gridCol w="200847"/>
                <a:gridCol w="200847"/>
                <a:gridCol w="200847"/>
                <a:gridCol w="200847"/>
                <a:gridCol w="336657"/>
              </a:tblGrid>
              <a:tr h="1611769">
                <a:tc>
                  <a:txBody>
                    <a:bodyPr/>
                    <a:lstStyle/>
                    <a:p>
                      <a:pPr algn="ctr" fontAlgn="b"/>
                      <a:r>
                        <a:rPr lang="en-US" sz="700" u="none" strike="noStrike" dirty="0">
                          <a:effectLst/>
                        </a:rPr>
                        <a:t>Gender</a:t>
                      </a:r>
                      <a:endParaRPr lang="en-US" sz="700" b="0" i="0" u="none" strike="noStrike" dirty="0">
                        <a:solidFill>
                          <a:srgbClr val="000000"/>
                        </a:solidFill>
                        <a:effectLst/>
                        <a:latin typeface="Cambria"/>
                      </a:endParaRPr>
                    </a:p>
                  </a:txBody>
                  <a:tcPr marL="5756" marR="5756" marT="5756" marB="0" anchor="b"/>
                </a:tc>
                <a:tc>
                  <a:txBody>
                    <a:bodyPr/>
                    <a:lstStyle/>
                    <a:p>
                      <a:pPr algn="ctr" fontAlgn="b"/>
                      <a:r>
                        <a:rPr lang="en-US" sz="700" u="none" strike="noStrike">
                          <a:effectLst/>
                        </a:rPr>
                        <a:t>Grade</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dirty="0">
                          <a:effectLst/>
                        </a:rPr>
                        <a:t>LOTE Course (2014-15)</a:t>
                      </a:r>
                      <a:endParaRPr lang="en-US" sz="700" b="0" i="0" u="none" strike="noStrike" dirty="0">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Q1 (14-15)</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Q2 (14-15)</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dirty="0">
                          <a:effectLst/>
                        </a:rPr>
                        <a:t>LOTE Q3 (14-15)</a:t>
                      </a:r>
                      <a:endParaRPr lang="en-US" sz="700" b="0" i="0" u="none" strike="noStrike" dirty="0">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Q1 (14-15)</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Q2 (14-15)</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Q3 (14-15)</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Q1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Q2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Q3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Q4 (13-14)</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Q1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Q2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Q3 (13-14)</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Q4 (13-14)</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Cumulative GPA (High School)</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Cumulative LOTE GPA</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Cumulative English GPA</a:t>
                      </a:r>
                      <a:endParaRPr lang="en-US" sz="700" b="0" i="0" u="none" strike="noStrike">
                        <a:solidFill>
                          <a:srgbClr val="000000"/>
                        </a:solidFill>
                        <a:effectLst/>
                        <a:latin typeface="Cambria"/>
                      </a:endParaRPr>
                    </a:p>
                  </a:txBody>
                  <a:tcPr marL="5756" marR="5756" marT="5756" marB="0" vert="vert27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Currently eligible to pursue the Seal?</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Portfolio Submissions</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 Reading &amp; Writing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 Speaking &amp; Listening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English - On-Demand Writing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 Reading &amp; Writing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 Speaking &amp; Listening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LOTE - On-Demand Writing</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 COMPLETE</a:t>
                      </a:r>
                      <a:endParaRPr lang="en-US" sz="700" b="0" i="0" u="none" strike="noStrike">
                        <a:solidFill>
                          <a:srgbClr val="000000"/>
                        </a:solidFill>
                        <a:effectLst/>
                        <a:latin typeface="Cambria"/>
                      </a:endParaRPr>
                    </a:p>
                  </a:txBody>
                  <a:tcPr marL="5756" marR="5756" marT="5756" marB="0" vert="vert270" anchor="b"/>
                </a:tc>
              </a:tr>
              <a:tr h="282059">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TUR</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84</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76</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No</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50%</a:t>
                      </a:r>
                      <a:endParaRPr lang="en-US" sz="700" b="0" i="0" u="none" strike="noStrike">
                        <a:solidFill>
                          <a:srgbClr val="000000"/>
                        </a:solidFill>
                        <a:effectLst/>
                        <a:latin typeface="Cambria"/>
                      </a:endParaRPr>
                    </a:p>
                  </a:txBody>
                  <a:tcPr marL="5756" marR="5756" marT="5756" marB="0" anchor="b"/>
                </a:tc>
              </a:tr>
              <a:tr h="282059">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POL</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dirty="0">
                          <a:effectLst/>
                        </a:rPr>
                        <a:t>96</a:t>
                      </a:r>
                      <a:endParaRPr lang="en-US" sz="700" b="0" i="0" u="none" strike="noStrike" dirty="0">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No</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N</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50%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Spanish 5</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80</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79</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dirty="0">
                          <a:effectLst/>
                        </a:rPr>
                        <a:t>85</a:t>
                      </a:r>
                      <a:endParaRPr lang="en-US" sz="700" b="0" i="0" u="none" strike="noStrike" dirty="0">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80</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86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Spanish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Italian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84</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82</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83</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83</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81</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Italian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93</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M</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Italian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86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84</a:t>
                      </a:r>
                      <a:endParaRPr lang="en-US" sz="700" b="0" i="0" u="none" strike="noStrike">
                        <a:solidFill>
                          <a:srgbClr val="9C0006"/>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88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89</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94</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87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92</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dirty="0" smtClean="0">
                          <a:effectLst/>
                        </a:rPr>
                        <a:t>Yes</a:t>
                      </a:r>
                      <a:endParaRPr lang="en-US" sz="700" b="0" i="0" u="none" strike="noStrike" dirty="0">
                        <a:solidFill>
                          <a:srgbClr val="006100"/>
                        </a:solidFill>
                        <a:effectLst/>
                        <a:latin typeface="Cambria"/>
                      </a:endParaRPr>
                    </a:p>
                  </a:txBody>
                  <a:tcPr marL="5756" marR="5756" marT="5756" marB="0" anchor="b"/>
                </a:tc>
                <a:tc>
                  <a:txBody>
                    <a:bodyPr/>
                    <a:lstStyle/>
                    <a:p>
                      <a:pPr algn="l" fontAlgn="b"/>
                      <a:r>
                        <a:rPr lang="en-US" sz="700" u="none" strike="noStrike" dirty="0">
                          <a:effectLst/>
                        </a:rPr>
                        <a:t> </a:t>
                      </a:r>
                      <a:endParaRPr lang="en-US" sz="700" b="0" i="0" u="none" strike="noStrike" dirty="0">
                        <a:solidFill>
                          <a:srgbClr val="000000"/>
                        </a:solidFill>
                        <a:effectLst/>
                        <a:latin typeface="Cambria"/>
                      </a:endParaRPr>
                    </a:p>
                  </a:txBody>
                  <a:tcPr marL="5756" marR="5756" marT="5756" marB="0" anchor="b"/>
                </a:tc>
                <a:tc>
                  <a:txBody>
                    <a:bodyPr/>
                    <a:lstStyle/>
                    <a:p>
                      <a:pPr algn="ctr" fontAlgn="b"/>
                      <a:r>
                        <a:rPr lang="en-US" sz="700" u="none" strike="noStrike" dirty="0">
                          <a:effectLst/>
                        </a:rPr>
                        <a:t>Y</a:t>
                      </a:r>
                      <a:endParaRPr lang="en-US" sz="700" b="0" i="0" u="none" strike="noStrike" dirty="0">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0000"/>
                        </a:solidFill>
                        <a:effectLst/>
                        <a:latin typeface="Cambria"/>
                      </a:endParaRPr>
                    </a:p>
                  </a:txBody>
                  <a:tcPr marL="5756" marR="5756" marT="5756" marB="0" anchor="b"/>
                </a:tc>
              </a:tr>
              <a:tr h="143908">
                <a:tc>
                  <a:txBody>
                    <a:bodyPr/>
                    <a:lstStyle/>
                    <a:p>
                      <a:pPr algn="ctr" fontAlgn="b"/>
                      <a:r>
                        <a:rPr lang="en-US" sz="700" u="none" strike="noStrike">
                          <a:effectLst/>
                        </a:rPr>
                        <a:t>F</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12</a:t>
                      </a:r>
                      <a:endParaRPr lang="en-US" sz="700" b="0" i="0" u="none" strike="noStrike">
                        <a:solidFill>
                          <a:srgbClr val="000000"/>
                        </a:solidFill>
                        <a:effectLst/>
                        <a:latin typeface="Cambria"/>
                      </a:endParaRPr>
                    </a:p>
                  </a:txBody>
                  <a:tcPr marL="5756" marR="5756" marT="5756" marB="0" anchor="b"/>
                </a:tc>
                <a:tc>
                  <a:txBody>
                    <a:bodyPr/>
                    <a:lstStyle/>
                    <a:p>
                      <a:pPr algn="l" fontAlgn="t"/>
                      <a:r>
                        <a:rPr lang="en-US" sz="700" u="none" strike="noStrike">
                          <a:effectLst/>
                        </a:rPr>
                        <a:t>IB French 12</a:t>
                      </a:r>
                      <a:endParaRPr lang="en-US" sz="700" b="0" i="0" u="none" strike="noStrike">
                        <a:solidFill>
                          <a:srgbClr val="000000"/>
                        </a:solidFill>
                        <a:effectLst/>
                        <a:latin typeface="Cambria"/>
                      </a:endParaRPr>
                    </a:p>
                  </a:txBody>
                  <a:tcPr marL="5756" marR="5756" marT="5756" marB="0"/>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95</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 </a:t>
                      </a:r>
                      <a:endParaRPr lang="en-US" sz="700" b="0" i="0" u="none" strike="noStrike">
                        <a:solidFill>
                          <a:srgbClr val="9C0006"/>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100</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91</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98</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vert="vert27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97</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96</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Yes</a:t>
                      </a:r>
                      <a:endParaRPr lang="en-US" sz="700" b="0" i="0" u="none" strike="noStrike">
                        <a:solidFill>
                          <a:srgbClr val="006100"/>
                        </a:solidFill>
                        <a:effectLst/>
                        <a:latin typeface="Cambria"/>
                      </a:endParaRPr>
                    </a:p>
                  </a:txBody>
                  <a:tcPr marL="5756" marR="5756" marT="5756" marB="0" anchor="b"/>
                </a:tc>
                <a:tc>
                  <a:txBody>
                    <a:bodyPr/>
                    <a:lstStyle/>
                    <a:p>
                      <a:pPr algn="l" fontAlgn="b"/>
                      <a:r>
                        <a:rPr lang="en-US" sz="700" u="none" strike="noStrike">
                          <a:effectLst/>
                        </a:rPr>
                        <a:t> </a:t>
                      </a:r>
                      <a:endParaRPr lang="en-US" sz="700" b="0" i="0" u="none" strike="noStrike">
                        <a:solidFill>
                          <a:srgbClr val="0000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a:effectLst/>
                        </a:rPr>
                        <a:t>Y</a:t>
                      </a:r>
                      <a:endParaRPr lang="en-US" sz="700" b="0" i="0" u="none" strike="noStrike">
                        <a:solidFill>
                          <a:srgbClr val="006100"/>
                        </a:solidFill>
                        <a:effectLst/>
                        <a:latin typeface="Cambria"/>
                      </a:endParaRPr>
                    </a:p>
                  </a:txBody>
                  <a:tcPr marL="5756" marR="5756" marT="5756" marB="0" anchor="b"/>
                </a:tc>
                <a:tc>
                  <a:txBody>
                    <a:bodyPr/>
                    <a:lstStyle/>
                    <a:p>
                      <a:pPr algn="ctr" fontAlgn="b"/>
                      <a:r>
                        <a:rPr lang="en-US" sz="700" u="none" strike="noStrike" dirty="0">
                          <a:effectLst/>
                        </a:rPr>
                        <a:t>100%</a:t>
                      </a:r>
                      <a:endParaRPr lang="en-US" sz="700" b="0" i="0" u="none" strike="noStrike" dirty="0">
                        <a:solidFill>
                          <a:srgbClr val="000000"/>
                        </a:solidFill>
                        <a:effectLst/>
                        <a:latin typeface="Cambria"/>
                      </a:endParaRPr>
                    </a:p>
                  </a:txBody>
                  <a:tcPr marL="5756" marR="5756" marT="5756" marB="0" anchor="b"/>
                </a:tc>
              </a:tr>
            </a:tbl>
          </a:graphicData>
        </a:graphic>
      </p:graphicFrame>
      <p:grpSp>
        <p:nvGrpSpPr>
          <p:cNvPr id="11" name="Group 10"/>
          <p:cNvGrpSpPr/>
          <p:nvPr/>
        </p:nvGrpSpPr>
        <p:grpSpPr>
          <a:xfrm>
            <a:off x="1524000" y="1143000"/>
            <a:ext cx="5105400" cy="5029200"/>
            <a:chOff x="1524000" y="1143000"/>
            <a:chExt cx="5105400" cy="5029200"/>
          </a:xfrm>
        </p:grpSpPr>
        <p:sp>
          <p:nvSpPr>
            <p:cNvPr id="6" name="Rectangle 5"/>
            <p:cNvSpPr/>
            <p:nvPr/>
          </p:nvSpPr>
          <p:spPr>
            <a:xfrm>
              <a:off x="5562600" y="1143000"/>
              <a:ext cx="1066800" cy="5029200"/>
            </a:xfrm>
            <a:prstGeom prst="rect">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524000" y="1371600"/>
              <a:ext cx="4038600" cy="1200329"/>
              <a:chOff x="1524000" y="1371600"/>
              <a:chExt cx="4038600" cy="1200329"/>
            </a:xfrm>
          </p:grpSpPr>
          <p:sp>
            <p:nvSpPr>
              <p:cNvPr id="8" name="TextBox 7"/>
              <p:cNvSpPr txBox="1"/>
              <p:nvPr/>
            </p:nvSpPr>
            <p:spPr>
              <a:xfrm>
                <a:off x="1524000" y="1371600"/>
                <a:ext cx="3352800" cy="1200329"/>
              </a:xfrm>
              <a:prstGeom prst="rect">
                <a:avLst/>
              </a:prstGeom>
              <a:solidFill>
                <a:srgbClr val="FF0000"/>
              </a:solidFill>
            </p:spPr>
            <p:txBody>
              <a:bodyPr wrap="square" rtlCol="0">
                <a:spAutoFit/>
              </a:bodyPr>
              <a:lstStyle/>
              <a:p>
                <a:r>
                  <a:rPr lang="en-US" dirty="0" smtClean="0"/>
                  <a:t>Grades are kept track of in a spreadsheet each quarter via an automatic query set up in our grade management system.</a:t>
                </a:r>
                <a:endParaRPr lang="en-US" dirty="0"/>
              </a:p>
            </p:txBody>
          </p:sp>
          <p:sp>
            <p:nvSpPr>
              <p:cNvPr id="9" name="Right Arrow 8"/>
              <p:cNvSpPr/>
              <p:nvPr/>
            </p:nvSpPr>
            <p:spPr>
              <a:xfrm>
                <a:off x="4876800" y="2057400"/>
                <a:ext cx="685800" cy="381000"/>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p:cNvGrpSpPr/>
          <p:nvPr/>
        </p:nvGrpSpPr>
        <p:grpSpPr>
          <a:xfrm>
            <a:off x="457200" y="1143000"/>
            <a:ext cx="8001000" cy="5029200"/>
            <a:chOff x="457200" y="1143000"/>
            <a:chExt cx="8001000" cy="5029200"/>
          </a:xfrm>
        </p:grpSpPr>
        <p:sp>
          <p:nvSpPr>
            <p:cNvPr id="7" name="Rectangle 6"/>
            <p:cNvSpPr/>
            <p:nvPr/>
          </p:nvSpPr>
          <p:spPr>
            <a:xfrm>
              <a:off x="6629400" y="1143000"/>
              <a:ext cx="1828800" cy="5029200"/>
            </a:xfrm>
            <a:prstGeom prst="rect">
              <a:avLst/>
            </a:prstGeom>
            <a:solidFill>
              <a:srgbClr val="FFC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2971800"/>
              <a:ext cx="4762500" cy="2585323"/>
            </a:xfrm>
            <a:prstGeom prst="rect">
              <a:avLst/>
            </a:prstGeom>
            <a:solidFill>
              <a:srgbClr val="FFFF00"/>
            </a:solidFill>
          </p:spPr>
          <p:txBody>
            <a:bodyPr wrap="square" rtlCol="0">
              <a:spAutoFit/>
            </a:bodyPr>
            <a:lstStyle/>
            <a:p>
              <a:r>
                <a:rPr lang="en-US" dirty="0" smtClean="0"/>
                <a:t>In addition to having to maintain a certain GPA in English, LOTE, and overall, students at our school must submit a portfolio of artifacts attesting to their </a:t>
              </a:r>
              <a:r>
                <a:rPr lang="en-US" dirty="0" err="1" smtClean="0"/>
                <a:t>biliteracy</a:t>
              </a:r>
              <a:r>
                <a:rPr lang="en-US" dirty="0" smtClean="0"/>
                <a:t>.  There is one entry for speaking &amp; listening for each language and another for reading &amp; writing.  We also require an “on-demand” writing sample.  Students consult their current teachers when selecting work to be included in the portfolio.</a:t>
              </a:r>
              <a:endParaRPr lang="en-US" dirty="0"/>
            </a:p>
          </p:txBody>
        </p:sp>
        <p:sp>
          <p:nvSpPr>
            <p:cNvPr id="13" name="Right Arrow 12"/>
            <p:cNvSpPr/>
            <p:nvPr/>
          </p:nvSpPr>
          <p:spPr>
            <a:xfrm>
              <a:off x="5219700" y="4953000"/>
              <a:ext cx="1562100" cy="304800"/>
            </a:xfrm>
            <a:prstGeom prst="rightArrow">
              <a:avLst/>
            </a:prstGeom>
            <a:solidFill>
              <a:srgbClr val="FFFF0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7927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9"/>
                                          </p:stCondLst>
                                        </p:cTn>
                                        <p:tgtEl>
                                          <p:spTgt spid="11"/>
                                        </p:tgtEl>
                                        <p:attrNameLst>
                                          <p:attrName>style.visibility</p:attrName>
                                        </p:attrNameLst>
                                      </p:cBhvr>
                                      <p:to>
                                        <p:strVal val="visible"/>
                                      </p:to>
                                    </p:set>
                                  </p:childTnLst>
                                </p:cTn>
                              </p:par>
                            </p:childTnLst>
                          </p:cTn>
                        </p:par>
                        <p:par>
                          <p:cTn id="7" fill="hold">
                            <p:stCondLst>
                              <p:cond delay="5010"/>
                            </p:stCondLst>
                            <p:childTnLst>
                              <p:par>
                                <p:cTn id="8" presetID="1" presetClass="entr" presetSubtype="0" fill="hold" nodeType="afterEffect">
                                  <p:stCondLst>
                                    <p:cond delay="5000"/>
                                  </p:stCondLst>
                                  <p:childTnLst>
                                    <p:set>
                                      <p:cBhvr>
                                        <p:cTn id="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Final results for LOTE</a:t>
            </a:r>
            <a:endParaRPr lang="en-US" dirty="0"/>
          </a:p>
        </p:txBody>
      </p:sp>
      <p:sp>
        <p:nvSpPr>
          <p:cNvPr id="3" name="Content Placeholder 2"/>
          <p:cNvSpPr>
            <a:spLocks noGrp="1"/>
          </p:cNvSpPr>
          <p:nvPr>
            <p:ph sz="quarter" idx="1"/>
          </p:nvPr>
        </p:nvSpPr>
        <p:spPr>
          <a:xfrm>
            <a:off x="457200" y="1219200"/>
            <a:ext cx="8229600" cy="4937760"/>
          </a:xfrm>
        </p:spPr>
        <p:txBody>
          <a:bodyPr>
            <a:normAutofit fontScale="92500" lnSpcReduction="20000"/>
          </a:bodyPr>
          <a:lstStyle/>
          <a:p>
            <a:pPr>
              <a:spcBef>
                <a:spcPts val="0"/>
              </a:spcBef>
              <a:spcAft>
                <a:spcPts val="1800"/>
              </a:spcAft>
            </a:pPr>
            <a:r>
              <a:rPr lang="en-US" dirty="0" smtClean="0"/>
              <a:t>Of the 19 students initially eligible to pursue the seal under our criteria, 100% successfully met all of the requirements including a quality portfolio.</a:t>
            </a:r>
          </a:p>
          <a:p>
            <a:pPr>
              <a:spcBef>
                <a:spcPts val="0"/>
              </a:spcBef>
              <a:spcAft>
                <a:spcPts val="1800"/>
              </a:spcAft>
            </a:pPr>
            <a:r>
              <a:rPr lang="en-US" dirty="0" smtClean="0"/>
              <a:t>Since students regularly complete such portfolio entries as part of their normal English &amp; LOTE courses, teachers and students reported that the portfolio was not a difficult task.  </a:t>
            </a:r>
          </a:p>
          <a:p>
            <a:pPr lvl="1">
              <a:spcBef>
                <a:spcPts val="0"/>
              </a:spcBef>
              <a:spcAft>
                <a:spcPts val="1800"/>
              </a:spcAft>
            </a:pPr>
            <a:r>
              <a:rPr lang="en-US" dirty="0" smtClean="0"/>
              <a:t>We used the official IB assessments in both English and LOTE (vast majority of eligible students).</a:t>
            </a:r>
          </a:p>
          <a:p>
            <a:pPr lvl="1">
              <a:spcBef>
                <a:spcPts val="0"/>
              </a:spcBef>
              <a:spcAft>
                <a:spcPts val="1800"/>
              </a:spcAft>
            </a:pPr>
            <a:r>
              <a:rPr lang="en-US" dirty="0" smtClean="0"/>
              <a:t>For those not in IB courses, we applied the IB rubrics to evaluate the student tasks.</a:t>
            </a:r>
          </a:p>
          <a:p>
            <a:pPr lvl="1">
              <a:spcBef>
                <a:spcPts val="0"/>
              </a:spcBef>
              <a:spcAft>
                <a:spcPts val="1800"/>
              </a:spcAft>
            </a:pPr>
            <a:r>
              <a:rPr lang="en-US" dirty="0" smtClean="0"/>
              <a:t>Students submitted electronic versions of their portfolio entries and teachers submitted recordings of the orals to put in a district folder so that all committee members had access.</a:t>
            </a:r>
          </a:p>
        </p:txBody>
      </p:sp>
    </p:spTree>
    <p:extLst>
      <p:ext uri="{BB962C8B-B14F-4D97-AF65-F5344CB8AC3E}">
        <p14:creationId xmlns:p14="http://schemas.microsoft.com/office/powerpoint/2010/main" val="176651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3500"/>
                            </p:stCondLst>
                            <p:childTnLst>
                              <p:par>
                                <p:cTn id="8" presetID="1" presetClass="entr" presetSubtype="0" fill="hold" nodeType="afterEffect">
                                  <p:stCondLst>
                                    <p:cond delay="3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6500"/>
                            </p:stCondLst>
                            <p:childTnLst>
                              <p:par>
                                <p:cTn id="11" presetID="1"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6500"/>
                            </p:stCondLst>
                            <p:childTnLst>
                              <p:par>
                                <p:cTn id="14" presetID="1" presetClass="entr" presetSubtype="0" fill="hold" nodeType="after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major challenge – home languages</a:t>
            </a:r>
            <a:endParaRPr lang="en-US" dirty="0"/>
          </a:p>
        </p:txBody>
      </p:sp>
      <p:sp>
        <p:nvSpPr>
          <p:cNvPr id="3" name="Content Placeholder 2"/>
          <p:cNvSpPr>
            <a:spLocks noGrp="1"/>
          </p:cNvSpPr>
          <p:nvPr>
            <p:ph sz="quarter" idx="1"/>
          </p:nvPr>
        </p:nvSpPr>
        <p:spPr>
          <a:xfrm>
            <a:off x="457200" y="1219200"/>
            <a:ext cx="8229600" cy="4937760"/>
          </a:xfrm>
        </p:spPr>
        <p:txBody>
          <a:bodyPr>
            <a:normAutofit/>
          </a:bodyPr>
          <a:lstStyle/>
          <a:p>
            <a:pPr>
              <a:spcBef>
                <a:spcPts val="0"/>
              </a:spcBef>
              <a:spcAft>
                <a:spcPts val="1800"/>
              </a:spcAft>
            </a:pPr>
            <a:r>
              <a:rPr lang="en-US" dirty="0" smtClean="0"/>
              <a:t>While we only had a small number of “home language” students, we have experienced significant difficulty in finding an adult not related to the students who is qualified to evaluate both spoken and written work. (Many of our heritage community speak the language but do not read or write it at an academic level.)</a:t>
            </a:r>
          </a:p>
          <a:p>
            <a:pPr>
              <a:spcBef>
                <a:spcPts val="0"/>
              </a:spcBef>
              <a:spcAft>
                <a:spcPts val="1800"/>
              </a:spcAft>
            </a:pPr>
            <a:r>
              <a:rPr lang="en-US" dirty="0" smtClean="0"/>
              <a:t>We reached out to our district interpreters (BOCES), local community centers and local colleges, but are still attempting to find home language mentors.  We anticipate paying them a small fee for the service of evaluating the student’s work.</a:t>
            </a:r>
            <a:endParaRPr lang="en-US" dirty="0"/>
          </a:p>
        </p:txBody>
      </p:sp>
    </p:spTree>
    <p:extLst>
      <p:ext uri="{BB962C8B-B14F-4D97-AF65-F5344CB8AC3E}">
        <p14:creationId xmlns:p14="http://schemas.microsoft.com/office/powerpoint/2010/main" val="253885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will we alter the process for next year?</a:t>
            </a:r>
            <a:endParaRPr lang="en-US" dirty="0"/>
          </a:p>
        </p:txBody>
      </p:sp>
      <p:sp>
        <p:nvSpPr>
          <p:cNvPr id="3" name="Content Placeholder 2"/>
          <p:cNvSpPr>
            <a:spLocks noGrp="1"/>
          </p:cNvSpPr>
          <p:nvPr>
            <p:ph sz="quarter" idx="1"/>
          </p:nvPr>
        </p:nvSpPr>
        <p:spPr>
          <a:xfrm>
            <a:off x="457200" y="1219200"/>
            <a:ext cx="8229600" cy="4937760"/>
          </a:xfrm>
        </p:spPr>
        <p:txBody>
          <a:bodyPr>
            <a:normAutofit/>
          </a:bodyPr>
          <a:lstStyle/>
          <a:p>
            <a:pPr>
              <a:spcBef>
                <a:spcPts val="0"/>
              </a:spcBef>
              <a:spcAft>
                <a:spcPts val="1800"/>
              </a:spcAft>
            </a:pPr>
            <a:r>
              <a:rPr lang="en-US" dirty="0" smtClean="0"/>
              <a:t>Instead of just focusing on current 12</a:t>
            </a:r>
            <a:r>
              <a:rPr lang="en-US" baseline="30000" dirty="0" smtClean="0"/>
              <a:t>th</a:t>
            </a:r>
            <a:r>
              <a:rPr lang="en-US" dirty="0" smtClean="0"/>
              <a:t> graders, we will identify LOTE and home language students that are within a reasonable range of the “eligibility” criteria in:</a:t>
            </a:r>
          </a:p>
          <a:p>
            <a:pPr lvl="1">
              <a:spcBef>
                <a:spcPts val="0"/>
              </a:spcBef>
              <a:spcAft>
                <a:spcPts val="1800"/>
              </a:spcAft>
            </a:pPr>
            <a:r>
              <a:rPr lang="en-US" dirty="0" smtClean="0"/>
              <a:t>10</a:t>
            </a:r>
            <a:r>
              <a:rPr lang="en-US" baseline="30000" dirty="0" smtClean="0"/>
              <a:t>th</a:t>
            </a:r>
            <a:r>
              <a:rPr lang="en-US" dirty="0" smtClean="0"/>
              <a:t> grade – before students choose their courses for the following year, teachers will give presentations in classes about the benefits of continued LOTE study which will include a section on the Seal.</a:t>
            </a:r>
          </a:p>
          <a:p>
            <a:pPr lvl="1">
              <a:spcBef>
                <a:spcPts val="0"/>
              </a:spcBef>
              <a:spcAft>
                <a:spcPts val="1800"/>
              </a:spcAft>
            </a:pPr>
            <a:r>
              <a:rPr lang="en-US" dirty="0" smtClean="0"/>
              <a:t>11</a:t>
            </a:r>
            <a:r>
              <a:rPr lang="en-US" baseline="30000" dirty="0" smtClean="0"/>
              <a:t>th</a:t>
            </a:r>
            <a:r>
              <a:rPr lang="en-US" dirty="0" smtClean="0"/>
              <a:t> grade – Teachers of ALL students in 11</a:t>
            </a:r>
            <a:r>
              <a:rPr lang="en-US" baseline="30000" dirty="0" smtClean="0"/>
              <a:t>th</a:t>
            </a:r>
            <a:r>
              <a:rPr lang="en-US" dirty="0" smtClean="0"/>
              <a:t> grade LOTE and those who are within a reasonable range of eligibility for home language will discuss the Seal in class and encourage all to participate in this two-year process.</a:t>
            </a:r>
          </a:p>
        </p:txBody>
      </p:sp>
    </p:spTree>
    <p:extLst>
      <p:ext uri="{BB962C8B-B14F-4D97-AF65-F5344CB8AC3E}">
        <p14:creationId xmlns:p14="http://schemas.microsoft.com/office/powerpoint/2010/main" val="2879229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Future of the Seal of </a:t>
            </a:r>
            <a:r>
              <a:rPr lang="en-US" dirty="0" err="1" smtClean="0"/>
              <a:t>Biliteracy</a:t>
            </a:r>
            <a:endParaRPr lang="en-US" dirty="0"/>
          </a:p>
        </p:txBody>
      </p:sp>
      <p:sp>
        <p:nvSpPr>
          <p:cNvPr id="3" name="Content Placeholder 2"/>
          <p:cNvSpPr>
            <a:spLocks noGrp="1"/>
          </p:cNvSpPr>
          <p:nvPr>
            <p:ph sz="quarter" idx="1"/>
          </p:nvPr>
        </p:nvSpPr>
        <p:spPr>
          <a:xfrm>
            <a:off x="457200" y="1219200"/>
            <a:ext cx="8229600" cy="4937760"/>
          </a:xfrm>
        </p:spPr>
        <p:txBody>
          <a:bodyPr>
            <a:normAutofit/>
          </a:bodyPr>
          <a:lstStyle/>
          <a:p>
            <a:pPr>
              <a:spcBef>
                <a:spcPts val="0"/>
              </a:spcBef>
              <a:spcAft>
                <a:spcPts val="1800"/>
              </a:spcAft>
            </a:pPr>
            <a:r>
              <a:rPr lang="en-US" dirty="0" smtClean="0"/>
              <a:t>We hope that the NY State Education Department will publish formal guidelines for all NYS schools wishing to offer the Seal of </a:t>
            </a:r>
            <a:r>
              <a:rPr lang="en-US" dirty="0" err="1" smtClean="0"/>
              <a:t>Biliteracy</a:t>
            </a:r>
            <a:r>
              <a:rPr lang="en-US" dirty="0" smtClean="0"/>
              <a:t> starting with the class of 2016.</a:t>
            </a:r>
          </a:p>
          <a:p>
            <a:pPr>
              <a:spcBef>
                <a:spcPts val="0"/>
              </a:spcBef>
              <a:spcAft>
                <a:spcPts val="1800"/>
              </a:spcAft>
            </a:pPr>
            <a:r>
              <a:rPr lang="en-US" dirty="0" smtClean="0"/>
              <a:t>We hope that the State Ed dept. will develop an official seal which participating schools will be eligible to affix to students’ transcripts beginning in June 2016.</a:t>
            </a:r>
          </a:p>
          <a:p>
            <a:pPr>
              <a:spcBef>
                <a:spcPts val="0"/>
              </a:spcBef>
              <a:spcAft>
                <a:spcPts val="1800"/>
              </a:spcAft>
            </a:pPr>
            <a:r>
              <a:rPr lang="en-US" dirty="0" smtClean="0"/>
              <a:t>Additional pathway awards will be developed to encourage students throughout their educational careers to develop </a:t>
            </a:r>
            <a:r>
              <a:rPr lang="en-US" dirty="0" err="1" smtClean="0"/>
              <a:t>biliteracy</a:t>
            </a:r>
            <a:r>
              <a:rPr lang="en-US" dirty="0" smtClean="0"/>
              <a:t> (for instance, recognizing student achievement at 2</a:t>
            </a:r>
            <a:r>
              <a:rPr lang="en-US" baseline="30000" dirty="0" smtClean="0"/>
              <a:t>nd</a:t>
            </a:r>
            <a:r>
              <a:rPr lang="en-US" dirty="0" smtClean="0"/>
              <a:t>, 5</a:t>
            </a:r>
            <a:r>
              <a:rPr lang="en-US" baseline="30000" dirty="0" smtClean="0"/>
              <a:t>th</a:t>
            </a:r>
            <a:r>
              <a:rPr lang="en-US" dirty="0" smtClean="0"/>
              <a:t>, and 8</a:t>
            </a:r>
            <a:r>
              <a:rPr lang="en-US" baseline="30000" dirty="0" smtClean="0"/>
              <a:t>th</a:t>
            </a:r>
            <a:r>
              <a:rPr lang="en-US" dirty="0" smtClean="0"/>
              <a:t> grades).</a:t>
            </a:r>
            <a:endParaRPr lang="en-US" dirty="0"/>
          </a:p>
        </p:txBody>
      </p:sp>
    </p:spTree>
    <p:extLst>
      <p:ext uri="{BB962C8B-B14F-4D97-AF65-F5344CB8AC3E}">
        <p14:creationId xmlns:p14="http://schemas.microsoft.com/office/powerpoint/2010/main" val="239895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3500"/>
                            </p:stCondLst>
                            <p:childTnLst>
                              <p:par>
                                <p:cTn id="8" presetID="1" presetClass="entr" presetSubtype="0" fill="hold" nodeType="afterEffect">
                                  <p:stCondLst>
                                    <p:cond delay="35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Update from State Ed – May </a:t>
            </a:r>
            <a:r>
              <a:rPr lang="uk-UA" dirty="0" smtClean="0"/>
              <a:t>’</a:t>
            </a:r>
            <a:r>
              <a:rPr lang="en-US" dirty="0" smtClean="0"/>
              <a:t>15/Jan ‘16</a:t>
            </a:r>
            <a:endParaRPr lang="en-US" dirty="0"/>
          </a:p>
        </p:txBody>
      </p:sp>
      <p:sp>
        <p:nvSpPr>
          <p:cNvPr id="3" name="Content Placeholder 2"/>
          <p:cNvSpPr>
            <a:spLocks noGrp="1"/>
          </p:cNvSpPr>
          <p:nvPr>
            <p:ph sz="quarter" idx="1"/>
          </p:nvPr>
        </p:nvSpPr>
        <p:spPr>
          <a:xfrm>
            <a:off x="457200" y="1219200"/>
            <a:ext cx="8229600" cy="4937760"/>
          </a:xfrm>
        </p:spPr>
        <p:txBody>
          <a:bodyPr>
            <a:normAutofit lnSpcReduction="10000"/>
          </a:bodyPr>
          <a:lstStyle/>
          <a:p>
            <a:pPr>
              <a:spcBef>
                <a:spcPts val="0"/>
              </a:spcBef>
              <a:spcAft>
                <a:spcPts val="1800"/>
              </a:spcAft>
            </a:pPr>
            <a:r>
              <a:rPr lang="en-US" dirty="0" smtClean="0"/>
              <a:t>New LOTE Associate in Albany at State Ed is Mr. Ricardo </a:t>
            </a:r>
            <a:r>
              <a:rPr lang="en-US" dirty="0" err="1" smtClean="0"/>
              <a:t>Constantino</a:t>
            </a:r>
            <a:endParaRPr lang="en-US" dirty="0" smtClean="0"/>
          </a:p>
          <a:p>
            <a:pPr>
              <a:spcBef>
                <a:spcPts val="0"/>
              </a:spcBef>
              <a:spcAft>
                <a:spcPts val="1800"/>
              </a:spcAft>
            </a:pPr>
            <a:r>
              <a:rPr lang="en-US" dirty="0" smtClean="0"/>
              <a:t>The 12 pilot schools participated in a conference call last week to report on their implementation of the seal.</a:t>
            </a:r>
          </a:p>
          <a:p>
            <a:pPr lvl="1">
              <a:spcBef>
                <a:spcPts val="0"/>
              </a:spcBef>
              <a:spcAft>
                <a:spcPts val="1800"/>
              </a:spcAft>
            </a:pPr>
            <a:r>
              <a:rPr lang="en-US" dirty="0" smtClean="0"/>
              <a:t>While we anticipate a matrix of pathways to achieve the Seal, most pilot schools agreed on combinations of the following:</a:t>
            </a:r>
          </a:p>
          <a:p>
            <a:pPr lvl="2">
              <a:spcBef>
                <a:spcPts val="0"/>
              </a:spcBef>
              <a:spcAft>
                <a:spcPts val="1800"/>
              </a:spcAft>
            </a:pPr>
            <a:r>
              <a:rPr lang="en-US" dirty="0" smtClean="0"/>
              <a:t>Minimum GPAs in English/LOTE/Overall of a 3.0 / “B”</a:t>
            </a:r>
          </a:p>
          <a:p>
            <a:pPr lvl="2">
              <a:spcBef>
                <a:spcPts val="0"/>
              </a:spcBef>
              <a:spcAft>
                <a:spcPts val="1800"/>
              </a:spcAft>
            </a:pPr>
            <a:r>
              <a:rPr lang="en-US" dirty="0" smtClean="0"/>
              <a:t>Predicted or actual grades in English &amp; LOTE of 3 or better for AP or 4 or better for IB</a:t>
            </a:r>
          </a:p>
          <a:p>
            <a:pPr lvl="2">
              <a:spcBef>
                <a:spcPts val="0"/>
              </a:spcBef>
              <a:spcAft>
                <a:spcPts val="1800"/>
              </a:spcAft>
            </a:pPr>
            <a:r>
              <a:rPr lang="en-US" dirty="0" smtClean="0"/>
              <a:t>Portfolios of student work documenting </a:t>
            </a:r>
            <a:r>
              <a:rPr lang="en-US" dirty="0" err="1" smtClean="0"/>
              <a:t>biliteracy</a:t>
            </a:r>
            <a:r>
              <a:rPr lang="en-US" dirty="0" smtClean="0"/>
              <a:t> (using the ACTFL Intermediate Mid-to-High range)</a:t>
            </a:r>
          </a:p>
          <a:p>
            <a:pPr lvl="2">
              <a:spcBef>
                <a:spcPts val="0"/>
              </a:spcBef>
              <a:spcAft>
                <a:spcPts val="1800"/>
              </a:spcAft>
            </a:pPr>
            <a:endParaRPr lang="en-US" dirty="0"/>
          </a:p>
        </p:txBody>
      </p:sp>
    </p:spTree>
    <p:extLst>
      <p:ext uri="{BB962C8B-B14F-4D97-AF65-F5344CB8AC3E}">
        <p14:creationId xmlns:p14="http://schemas.microsoft.com/office/powerpoint/2010/main" val="294852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childTnLst>
                                </p:cTn>
                              </p:par>
                            </p:childTnLst>
                          </p:cTn>
                        </p:par>
                        <p:par>
                          <p:cTn id="10" fill="hold">
                            <p:stCondLst>
                              <p:cond delay="5000"/>
                            </p:stCondLst>
                            <p:childTnLst>
                              <p:par>
                                <p:cTn id="11" presetID="1" presetClass="entr" presetSubtype="0" fill="hold"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par>
                          <p:cTn id="13" fill="hold">
                            <p:stCondLst>
                              <p:cond delay="5000"/>
                            </p:stCondLst>
                            <p:childTnLst>
                              <p:par>
                                <p:cTn id="14" presetID="1" presetClass="entr" presetSubtype="0" fill="hold" nodeType="after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Recommendations</a:t>
            </a:r>
            <a:endParaRPr lang="en-US" dirty="0"/>
          </a:p>
        </p:txBody>
      </p:sp>
      <p:sp>
        <p:nvSpPr>
          <p:cNvPr id="3" name="Content Placeholder 2"/>
          <p:cNvSpPr>
            <a:spLocks noGrp="1"/>
          </p:cNvSpPr>
          <p:nvPr>
            <p:ph sz="quarter" idx="1"/>
          </p:nvPr>
        </p:nvSpPr>
        <p:spPr>
          <a:xfrm>
            <a:off x="457200" y="1219200"/>
            <a:ext cx="8229600" cy="4937760"/>
          </a:xfrm>
        </p:spPr>
        <p:txBody>
          <a:bodyPr>
            <a:normAutofit fontScale="92500" lnSpcReduction="10000"/>
          </a:bodyPr>
          <a:lstStyle/>
          <a:p>
            <a:pPr>
              <a:spcBef>
                <a:spcPts val="0"/>
              </a:spcBef>
              <a:spcAft>
                <a:spcPts val="1800"/>
              </a:spcAft>
            </a:pPr>
            <a:r>
              <a:rPr lang="en-US" dirty="0"/>
              <a:t>Get administrative / board support for this program (cost is minimal = a certificate/cord for each student)</a:t>
            </a:r>
          </a:p>
          <a:p>
            <a:pPr>
              <a:spcBef>
                <a:spcPts val="0"/>
              </a:spcBef>
              <a:spcAft>
                <a:spcPts val="1800"/>
              </a:spcAft>
            </a:pPr>
            <a:r>
              <a:rPr lang="en-US" dirty="0" smtClean="0"/>
              <a:t>Form a committee.</a:t>
            </a:r>
          </a:p>
          <a:p>
            <a:pPr>
              <a:spcBef>
                <a:spcPts val="0"/>
              </a:spcBef>
              <a:spcAft>
                <a:spcPts val="1800"/>
              </a:spcAft>
            </a:pPr>
            <a:r>
              <a:rPr lang="en-US" dirty="0" smtClean="0"/>
              <a:t>From that membership, create subcommittees for LOTE and ENL.</a:t>
            </a:r>
          </a:p>
          <a:p>
            <a:pPr>
              <a:spcBef>
                <a:spcPts val="0"/>
              </a:spcBef>
              <a:spcAft>
                <a:spcPts val="1800"/>
              </a:spcAft>
            </a:pPr>
            <a:r>
              <a:rPr lang="en-US" dirty="0" smtClean="0"/>
              <a:t>Identify the eligible population and </a:t>
            </a:r>
            <a:r>
              <a:rPr lang="en-US" dirty="0" err="1" smtClean="0"/>
              <a:t>sollicit</a:t>
            </a:r>
            <a:r>
              <a:rPr lang="en-US" dirty="0" smtClean="0"/>
              <a:t> teacher participation (as advisors in English &amp; LOTE).</a:t>
            </a:r>
          </a:p>
          <a:p>
            <a:pPr>
              <a:spcBef>
                <a:spcPts val="0"/>
              </a:spcBef>
              <a:spcAft>
                <a:spcPts val="1800"/>
              </a:spcAft>
            </a:pPr>
            <a:r>
              <a:rPr lang="en-US" dirty="0" smtClean="0"/>
              <a:t>Identify community members that could potentially act as advisors for lesser-taught languages.</a:t>
            </a:r>
          </a:p>
          <a:p>
            <a:pPr>
              <a:spcBef>
                <a:spcPts val="0"/>
              </a:spcBef>
              <a:spcAft>
                <a:spcPts val="1800"/>
              </a:spcAft>
            </a:pPr>
            <a:r>
              <a:rPr lang="en-US" dirty="0" smtClean="0"/>
              <a:t>Use guidance from the State to </a:t>
            </a:r>
            <a:r>
              <a:rPr lang="en-US" dirty="0"/>
              <a:t>figure out the process that will work for YOUR </a:t>
            </a:r>
            <a:r>
              <a:rPr lang="en-US" dirty="0" smtClean="0"/>
              <a:t>school/students.</a:t>
            </a:r>
          </a:p>
        </p:txBody>
      </p:sp>
    </p:spTree>
    <p:extLst>
      <p:ext uri="{BB962C8B-B14F-4D97-AF65-F5344CB8AC3E}">
        <p14:creationId xmlns:p14="http://schemas.microsoft.com/office/powerpoint/2010/main" val="226050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2000"/>
                            </p:stCondLst>
                            <p:childTnLst>
                              <p:par>
                                <p:cTn id="8" presetID="1" presetClass="entr" presetSubtype="0" fill="hold" nodeType="afterEffect">
                                  <p:stCondLst>
                                    <p:cond delay="2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nodeType="afterEffect">
                                  <p:stCondLst>
                                    <p:cond delay="200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6000"/>
                            </p:stCondLst>
                            <p:childTnLst>
                              <p:par>
                                <p:cTn id="14" presetID="1" presetClass="entr" presetSubtype="0" fill="hold" nodeType="afterEffect">
                                  <p:stCondLst>
                                    <p:cond delay="200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8000"/>
                            </p:stCondLst>
                            <p:childTnLst>
                              <p:par>
                                <p:cTn id="17" presetID="1" presetClass="entr" presetSubtype="0" fill="hold" nodeType="afterEffect">
                                  <p:stCondLst>
                                    <p:cond delay="200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Recommendations if you need help</a:t>
            </a:r>
            <a:endParaRPr lang="en-US" dirty="0"/>
          </a:p>
        </p:txBody>
      </p:sp>
      <p:sp>
        <p:nvSpPr>
          <p:cNvPr id="3" name="Content Placeholder 2"/>
          <p:cNvSpPr>
            <a:spLocks noGrp="1"/>
          </p:cNvSpPr>
          <p:nvPr>
            <p:ph sz="quarter" idx="1"/>
          </p:nvPr>
        </p:nvSpPr>
        <p:spPr>
          <a:xfrm>
            <a:off x="457200" y="1219200"/>
            <a:ext cx="8229600" cy="4937760"/>
          </a:xfrm>
        </p:spPr>
        <p:txBody>
          <a:bodyPr>
            <a:normAutofit/>
          </a:bodyPr>
          <a:lstStyle/>
          <a:p>
            <a:pPr>
              <a:spcBef>
                <a:spcPts val="0"/>
              </a:spcBef>
              <a:spcAft>
                <a:spcPts val="1800"/>
              </a:spcAft>
            </a:pPr>
            <a:r>
              <a:rPr lang="en-US" dirty="0" smtClean="0"/>
              <a:t>Visit </a:t>
            </a:r>
            <a:r>
              <a:rPr lang="en-US" dirty="0" smtClean="0">
                <a:hlinkClick r:id="rId2"/>
              </a:rPr>
              <a:t>www.sealofbiliteracy.org</a:t>
            </a:r>
            <a:endParaRPr lang="en-US" dirty="0" smtClean="0"/>
          </a:p>
          <a:p>
            <a:pPr>
              <a:spcBef>
                <a:spcPts val="0"/>
              </a:spcBef>
              <a:spcAft>
                <a:spcPts val="1800"/>
              </a:spcAft>
            </a:pPr>
            <a:r>
              <a:rPr lang="en-US" dirty="0" smtClean="0"/>
              <a:t>Candace Black, </a:t>
            </a:r>
            <a:r>
              <a:rPr lang="en-US" dirty="0" err="1" smtClean="0"/>
              <a:t>Eastridge</a:t>
            </a:r>
            <a:r>
              <a:rPr lang="en-US" dirty="0" smtClean="0"/>
              <a:t> HS  (</a:t>
            </a:r>
            <a:r>
              <a:rPr lang="en-US" dirty="0" smtClean="0">
                <a:hlinkClick r:id="rId3"/>
              </a:rPr>
              <a:t>candacerblack@gmail.com)</a:t>
            </a:r>
            <a:endParaRPr lang="en-US" dirty="0" smtClean="0"/>
          </a:p>
          <a:p>
            <a:pPr>
              <a:spcBef>
                <a:spcPts val="0"/>
              </a:spcBef>
              <a:spcAft>
                <a:spcPts val="1800"/>
              </a:spcAft>
            </a:pPr>
            <a:r>
              <a:rPr lang="en-US" dirty="0" smtClean="0"/>
              <a:t>Ricardo </a:t>
            </a:r>
            <a:r>
              <a:rPr lang="en-US" dirty="0" err="1" smtClean="0"/>
              <a:t>Constantino</a:t>
            </a:r>
            <a:r>
              <a:rPr lang="en-US" dirty="0" smtClean="0"/>
              <a:t>, NYSED</a:t>
            </a:r>
            <a:endParaRPr lang="en-US" dirty="0" smtClean="0"/>
          </a:p>
        </p:txBody>
      </p:sp>
    </p:spTree>
    <p:extLst>
      <p:ext uri="{BB962C8B-B14F-4D97-AF65-F5344CB8AC3E}">
        <p14:creationId xmlns:p14="http://schemas.microsoft.com/office/powerpoint/2010/main" val="34408841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pic>
        <p:nvPicPr>
          <p:cNvPr id="5" name="Picture 2" descr="http://www.sandi.net/cms/lib/CA01001235/Centricity/Domain/107/Seal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199" y="1524000"/>
            <a:ext cx="4424999"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360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Seal of </a:t>
            </a:r>
            <a:r>
              <a:rPr lang="en-US" dirty="0" err="1" smtClean="0"/>
              <a:t>Biliteracy</a:t>
            </a:r>
            <a:r>
              <a:rPr lang="en-US" dirty="0" smtClean="0"/>
              <a:t>?</a:t>
            </a:r>
            <a:endParaRPr lang="en-US" dirty="0"/>
          </a:p>
        </p:txBody>
      </p:sp>
      <p:sp>
        <p:nvSpPr>
          <p:cNvPr id="3" name="Content Placeholder 2"/>
          <p:cNvSpPr>
            <a:spLocks noGrp="1"/>
          </p:cNvSpPr>
          <p:nvPr>
            <p:ph sz="quarter" idx="1"/>
          </p:nvPr>
        </p:nvSpPr>
        <p:spPr>
          <a:xfrm>
            <a:off x="457200" y="1219200"/>
            <a:ext cx="8305800" cy="4937760"/>
          </a:xfrm>
        </p:spPr>
        <p:txBody>
          <a:bodyPr>
            <a:normAutofit/>
          </a:bodyPr>
          <a:lstStyle/>
          <a:p>
            <a:pPr>
              <a:spcBef>
                <a:spcPts val="0"/>
              </a:spcBef>
              <a:spcAft>
                <a:spcPts val="1800"/>
              </a:spcAft>
            </a:pPr>
            <a:r>
              <a:rPr lang="en-US" dirty="0" smtClean="0"/>
              <a:t>An </a:t>
            </a:r>
            <a:r>
              <a:rPr lang="en-US" dirty="0"/>
              <a:t>award given by a school, </a:t>
            </a:r>
            <a:r>
              <a:rPr lang="en-US" dirty="0" smtClean="0"/>
              <a:t>district </a:t>
            </a:r>
            <a:r>
              <a:rPr lang="en-US" dirty="0"/>
              <a:t>or county office of education in recognition of students who have studied and attained proficiency in two or more </a:t>
            </a:r>
            <a:r>
              <a:rPr lang="en-US" dirty="0" smtClean="0"/>
              <a:t>languages (one of which is English) </a:t>
            </a:r>
            <a:r>
              <a:rPr lang="en-US" dirty="0"/>
              <a:t>by high school </a:t>
            </a:r>
            <a:r>
              <a:rPr lang="en-US" dirty="0" smtClean="0"/>
              <a:t>graduation</a:t>
            </a:r>
          </a:p>
          <a:p>
            <a:pPr>
              <a:spcBef>
                <a:spcPts val="0"/>
              </a:spcBef>
              <a:spcAft>
                <a:spcPts val="1800"/>
              </a:spcAft>
            </a:pPr>
            <a:r>
              <a:rPr lang="en-US" dirty="0" smtClean="0"/>
              <a:t>Takes </a:t>
            </a:r>
            <a:r>
              <a:rPr lang="en-US" dirty="0"/>
              <a:t>the form of a gold seal that appears on the transcript or diploma of the graduating </a:t>
            </a:r>
            <a:r>
              <a:rPr lang="en-US" dirty="0" smtClean="0"/>
              <a:t>senior</a:t>
            </a:r>
          </a:p>
          <a:p>
            <a:pPr>
              <a:spcBef>
                <a:spcPts val="0"/>
              </a:spcBef>
              <a:spcAft>
                <a:spcPts val="1800"/>
              </a:spcAft>
            </a:pPr>
            <a:r>
              <a:rPr lang="en-US" dirty="0" smtClean="0"/>
              <a:t>Can also be accompanied by a medal, certificate or other regalia at the discretion of the school</a:t>
            </a:r>
          </a:p>
          <a:p>
            <a:endParaRPr lang="en-US" dirty="0"/>
          </a:p>
        </p:txBody>
      </p:sp>
      <p:pic>
        <p:nvPicPr>
          <p:cNvPr id="8" name="Picture 2" descr="http://www.acoe.org/acoe/files/EdServices/ELL/seal2.png"/>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7086600" y="4724400"/>
            <a:ext cx="1933333" cy="1961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09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5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History of the Seal of </a:t>
            </a:r>
            <a:r>
              <a:rPr lang="en-US" dirty="0" err="1" smtClean="0"/>
              <a:t>Biliteracy</a:t>
            </a:r>
            <a:endParaRPr lang="en-US" dirty="0"/>
          </a:p>
        </p:txBody>
      </p:sp>
      <p:sp>
        <p:nvSpPr>
          <p:cNvPr id="3" name="Content Placeholder 2"/>
          <p:cNvSpPr>
            <a:spLocks noGrp="1"/>
          </p:cNvSpPr>
          <p:nvPr>
            <p:ph sz="quarter" idx="1"/>
          </p:nvPr>
        </p:nvSpPr>
        <p:spPr>
          <a:xfrm>
            <a:off x="457200" y="1622425"/>
            <a:ext cx="8229600" cy="4458335"/>
          </a:xfrm>
        </p:spPr>
        <p:txBody>
          <a:bodyPr>
            <a:normAutofit fontScale="92500"/>
          </a:bodyPr>
          <a:lstStyle/>
          <a:p>
            <a:pPr>
              <a:spcBef>
                <a:spcPts val="0"/>
              </a:spcBef>
              <a:spcAft>
                <a:spcPts val="1800"/>
              </a:spcAft>
            </a:pPr>
            <a:r>
              <a:rPr lang="en-US" dirty="0" smtClean="0"/>
              <a:t>California initiated the first State Seal of </a:t>
            </a:r>
            <a:r>
              <a:rPr lang="en-US" dirty="0" err="1" smtClean="0"/>
              <a:t>Biliteracy</a:t>
            </a:r>
            <a:r>
              <a:rPr lang="en-US" dirty="0" smtClean="0"/>
              <a:t> in 2008.</a:t>
            </a:r>
          </a:p>
          <a:p>
            <a:pPr>
              <a:spcBef>
                <a:spcPts val="0"/>
              </a:spcBef>
              <a:spcAft>
                <a:spcPts val="1800"/>
              </a:spcAft>
            </a:pPr>
            <a:r>
              <a:rPr lang="en-US" dirty="0" smtClean="0"/>
              <a:t>In 2012, New York State enacted legislation modeled after California to create the NYS Seal of </a:t>
            </a:r>
            <a:r>
              <a:rPr lang="en-US" dirty="0" err="1" smtClean="0"/>
              <a:t>Biliteracy</a:t>
            </a:r>
            <a:r>
              <a:rPr lang="en-US" dirty="0" smtClean="0"/>
              <a:t>.</a:t>
            </a:r>
          </a:p>
          <a:p>
            <a:pPr lvl="1">
              <a:spcBef>
                <a:spcPts val="0"/>
              </a:spcBef>
              <a:spcAft>
                <a:spcPts val="1800"/>
              </a:spcAft>
            </a:pPr>
            <a:r>
              <a:rPr lang="en-US" dirty="0" smtClean="0"/>
              <a:t>East Irondequoit was selected as one of 12 schools to pilot this program in the 2014-15 school year.</a:t>
            </a:r>
          </a:p>
          <a:p>
            <a:pPr lvl="1">
              <a:spcBef>
                <a:spcPts val="0"/>
              </a:spcBef>
              <a:spcAft>
                <a:spcPts val="1800"/>
              </a:spcAft>
            </a:pPr>
            <a:r>
              <a:rPr lang="en-US" dirty="0" smtClean="0"/>
              <a:t>The State Education Department have gathered information on how pilot schools have planned for and implemented their school-based Seal of </a:t>
            </a:r>
            <a:r>
              <a:rPr lang="en-US" dirty="0" err="1" smtClean="0"/>
              <a:t>Biliteracy</a:t>
            </a:r>
            <a:r>
              <a:rPr lang="en-US" dirty="0" smtClean="0"/>
              <a:t> programs and will use this information to develop statewide guidelines for the following  year (2015-16).</a:t>
            </a:r>
          </a:p>
          <a:p>
            <a:endParaRPr lang="en-US" dirty="0"/>
          </a:p>
        </p:txBody>
      </p:sp>
      <p:pic>
        <p:nvPicPr>
          <p:cNvPr id="5122" name="Picture 2" descr="http://www.sausd.us/cms/lib5/CA01000471/Centricity/Domain/3964/SAUSD%20Seal%20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152400"/>
            <a:ext cx="1575027" cy="1470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76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3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6000"/>
                            </p:stCondLst>
                            <p:childTnLst>
                              <p:par>
                                <p:cTn id="11" presetID="1" presetClass="entr" presetSubtype="0" fill="hold" nodeType="afterEffect">
                                  <p:stCondLst>
                                    <p:cond delay="300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the Seal across the US</a:t>
            </a:r>
            <a:endParaRPr lang="en-US" dirty="0"/>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166" t="23333" r="39167" b="24667"/>
          <a:stretch/>
        </p:blipFill>
        <p:spPr>
          <a:xfrm>
            <a:off x="914400" y="1524000"/>
            <a:ext cx="7026031" cy="4419600"/>
          </a:xfrm>
          <a:prstGeom prst="rect">
            <a:avLst/>
          </a:prstGeom>
        </p:spPr>
      </p:pic>
    </p:spTree>
    <p:extLst>
      <p:ext uri="{BB962C8B-B14F-4D97-AF65-F5344CB8AC3E}">
        <p14:creationId xmlns:p14="http://schemas.microsoft.com/office/powerpoint/2010/main" val="146651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Seal </a:t>
            </a:r>
            <a:r>
              <a:rPr lang="en-US" dirty="0"/>
              <a:t>of </a:t>
            </a:r>
            <a:r>
              <a:rPr lang="en-US" dirty="0" err="1"/>
              <a:t>Biliteracy</a:t>
            </a:r>
            <a:r>
              <a:rPr lang="en-US" dirty="0"/>
              <a:t> Committee</a:t>
            </a:r>
          </a:p>
        </p:txBody>
      </p:sp>
      <p:pic>
        <p:nvPicPr>
          <p:cNvPr id="3074" name="Picture 2" descr="http://services.scoe.net/images/seal_of_biliterac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3048000"/>
            <a:ext cx="3200400" cy="32004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86400" y="2971800"/>
            <a:ext cx="3352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486400" y="6096000"/>
            <a:ext cx="3352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16200000">
            <a:off x="3972611" y="4572001"/>
            <a:ext cx="30480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6200000">
            <a:off x="7297917" y="4572001"/>
            <a:ext cx="30480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
          </p:nvPr>
        </p:nvSpPr>
        <p:spPr>
          <a:xfrm>
            <a:off x="457200" y="1447800"/>
            <a:ext cx="8229600" cy="4709160"/>
          </a:xfrm>
        </p:spPr>
        <p:txBody>
          <a:bodyPr>
            <a:normAutofit fontScale="77500" lnSpcReduction="20000"/>
          </a:bodyPr>
          <a:lstStyle/>
          <a:p>
            <a:pPr>
              <a:spcBef>
                <a:spcPts val="0"/>
              </a:spcBef>
              <a:spcAft>
                <a:spcPts val="1800"/>
              </a:spcAft>
            </a:pPr>
            <a:r>
              <a:rPr lang="en-US" sz="2800" dirty="0" smtClean="0"/>
              <a:t>A committee of 10 included LOTE teachers from every level (K-12), an ESL teacher, two English teachers from the high school level, the head of Counseling, the Director of Secondary Education and the Asst. Superintendent for Instruction.</a:t>
            </a:r>
          </a:p>
          <a:p>
            <a:pPr>
              <a:spcBef>
                <a:spcPts val="0"/>
              </a:spcBef>
              <a:spcAft>
                <a:spcPts val="1800"/>
              </a:spcAft>
            </a:pPr>
            <a:r>
              <a:rPr lang="en-US" sz="2800" dirty="0" smtClean="0"/>
              <a:t>The committee has met quarterly since June of 2012 to put together a plan to implement this seal including:</a:t>
            </a:r>
          </a:p>
          <a:p>
            <a:pPr lvl="1">
              <a:spcBef>
                <a:spcPts val="0"/>
              </a:spcBef>
              <a:spcAft>
                <a:spcPts val="1800"/>
              </a:spcAft>
            </a:pPr>
            <a:r>
              <a:rPr lang="en-US" sz="2400" dirty="0" smtClean="0"/>
              <a:t>Reviewing documentation from NYSED</a:t>
            </a:r>
          </a:p>
          <a:p>
            <a:pPr lvl="1">
              <a:spcBef>
                <a:spcPts val="0"/>
              </a:spcBef>
              <a:spcAft>
                <a:spcPts val="1800"/>
              </a:spcAft>
            </a:pPr>
            <a:r>
              <a:rPr lang="en-US" sz="2400" dirty="0" smtClean="0"/>
              <a:t>Completing the pilot school application</a:t>
            </a:r>
          </a:p>
          <a:p>
            <a:pPr lvl="1">
              <a:spcBef>
                <a:spcPts val="0"/>
              </a:spcBef>
              <a:spcAft>
                <a:spcPts val="1800"/>
              </a:spcAft>
            </a:pPr>
            <a:r>
              <a:rPr lang="en-US" sz="2400" dirty="0" smtClean="0"/>
              <a:t>Determining a timeline </a:t>
            </a:r>
            <a:r>
              <a:rPr lang="en-US" sz="2400" dirty="0"/>
              <a:t>of objectives</a:t>
            </a:r>
          </a:p>
          <a:p>
            <a:pPr lvl="1">
              <a:spcBef>
                <a:spcPts val="0"/>
              </a:spcBef>
              <a:spcAft>
                <a:spcPts val="1800"/>
              </a:spcAft>
            </a:pPr>
            <a:r>
              <a:rPr lang="en-US" sz="2400" dirty="0" smtClean="0"/>
              <a:t>Establishing eligibility requirements</a:t>
            </a:r>
          </a:p>
          <a:p>
            <a:pPr lvl="1">
              <a:spcBef>
                <a:spcPts val="0"/>
              </a:spcBef>
              <a:spcAft>
                <a:spcPts val="1800"/>
              </a:spcAft>
            </a:pPr>
            <a:r>
              <a:rPr lang="en-US" sz="2400" dirty="0" smtClean="0"/>
              <a:t>Identifying eligible students</a:t>
            </a:r>
          </a:p>
          <a:p>
            <a:endParaRPr lang="en-US" dirty="0"/>
          </a:p>
        </p:txBody>
      </p:sp>
    </p:spTree>
    <p:extLst>
      <p:ext uri="{BB962C8B-B14F-4D97-AF65-F5344CB8AC3E}">
        <p14:creationId xmlns:p14="http://schemas.microsoft.com/office/powerpoint/2010/main" val="196112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5000"/>
                            </p:stCondLst>
                            <p:childTnLst>
                              <p:par>
                                <p:cTn id="11" presetID="1"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5000"/>
                            </p:stCondLst>
                            <p:childTnLst>
                              <p:par>
                                <p:cTn id="14" presetID="1" presetClass="entr" presetSubtype="0" fill="hold" nodeType="after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5000"/>
                            </p:stCondLst>
                            <p:childTnLst>
                              <p:par>
                                <p:cTn id="17" presetID="1"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Our process – determining who is eligible for the Seal of </a:t>
            </a:r>
            <a:r>
              <a:rPr lang="en-US" dirty="0" err="1" smtClean="0"/>
              <a:t>Biliteracy</a:t>
            </a:r>
            <a:endParaRPr lang="en-US" dirty="0"/>
          </a:p>
        </p:txBody>
      </p:sp>
      <p:sp>
        <p:nvSpPr>
          <p:cNvPr id="3" name="Content Placeholder 2"/>
          <p:cNvSpPr>
            <a:spLocks noGrp="1"/>
          </p:cNvSpPr>
          <p:nvPr>
            <p:ph sz="quarter" idx="1"/>
          </p:nvPr>
        </p:nvSpPr>
        <p:spPr>
          <a:xfrm>
            <a:off x="457200" y="1219200"/>
            <a:ext cx="8229600" cy="4937760"/>
          </a:xfrm>
        </p:spPr>
        <p:txBody>
          <a:bodyPr>
            <a:normAutofit fontScale="92500" lnSpcReduction="20000"/>
          </a:bodyPr>
          <a:lstStyle/>
          <a:p>
            <a:pPr>
              <a:spcBef>
                <a:spcPts val="0"/>
              </a:spcBef>
              <a:spcAft>
                <a:spcPts val="1800"/>
              </a:spcAft>
            </a:pPr>
            <a:r>
              <a:rPr lang="en-US" dirty="0" smtClean="0"/>
              <a:t>Any student who can demonstrate proficiency in two languages (one of which is English) including students who </a:t>
            </a:r>
            <a:r>
              <a:rPr lang="en-US" dirty="0"/>
              <a:t>are enrolled in </a:t>
            </a:r>
            <a:r>
              <a:rPr lang="en-US" dirty="0" smtClean="0"/>
              <a:t>(1) 11</a:t>
            </a:r>
            <a:r>
              <a:rPr lang="en-US" baseline="30000" dirty="0" smtClean="0"/>
              <a:t>th</a:t>
            </a:r>
            <a:r>
              <a:rPr lang="en-US" dirty="0" smtClean="0"/>
              <a:t> &amp; 12</a:t>
            </a:r>
            <a:r>
              <a:rPr lang="en-US" baseline="30000" dirty="0" smtClean="0"/>
              <a:t>th</a:t>
            </a:r>
            <a:r>
              <a:rPr lang="en-US" dirty="0" smtClean="0"/>
              <a:t> grade English and LOTE courses </a:t>
            </a:r>
            <a:r>
              <a:rPr lang="en-US" b="1" dirty="0" smtClean="0"/>
              <a:t>or</a:t>
            </a:r>
            <a:r>
              <a:rPr lang="en-US" dirty="0" smtClean="0"/>
              <a:t> (2) in 11</a:t>
            </a:r>
            <a:r>
              <a:rPr lang="en-US" baseline="30000" dirty="0" smtClean="0"/>
              <a:t>th</a:t>
            </a:r>
            <a:r>
              <a:rPr lang="en-US" dirty="0" smtClean="0"/>
              <a:t> &amp; 12</a:t>
            </a:r>
            <a:r>
              <a:rPr lang="en-US" baseline="30000" dirty="0" smtClean="0"/>
              <a:t>th</a:t>
            </a:r>
            <a:r>
              <a:rPr lang="en-US" dirty="0"/>
              <a:t> </a:t>
            </a:r>
            <a:r>
              <a:rPr lang="en-US" dirty="0" smtClean="0"/>
              <a:t>grade English and are speakers of a home language other than English.</a:t>
            </a:r>
          </a:p>
          <a:p>
            <a:pPr>
              <a:spcBef>
                <a:spcPts val="0"/>
              </a:spcBef>
              <a:spcAft>
                <a:spcPts val="1800"/>
              </a:spcAft>
            </a:pPr>
            <a:r>
              <a:rPr lang="en-US" u="sng" dirty="0" smtClean="0"/>
              <a:t>Criteria</a:t>
            </a:r>
          </a:p>
          <a:p>
            <a:pPr lvl="1">
              <a:spcBef>
                <a:spcPts val="0"/>
              </a:spcBef>
              <a:spcAft>
                <a:spcPts val="1800"/>
              </a:spcAft>
            </a:pPr>
            <a:r>
              <a:rPr lang="en-US" dirty="0" smtClean="0"/>
              <a:t>Overall GPA of 2.5 in all academic classes for junior and senior years</a:t>
            </a:r>
          </a:p>
          <a:p>
            <a:pPr lvl="1">
              <a:spcBef>
                <a:spcPts val="0"/>
              </a:spcBef>
              <a:spcAft>
                <a:spcPts val="1800"/>
              </a:spcAft>
            </a:pPr>
            <a:r>
              <a:rPr lang="en-US" dirty="0" smtClean="0"/>
              <a:t>Overall GPA of 3.0 in English and LOTE classes for junior and senior years (speakers of other languages will demonstrate proficiency in their home language)</a:t>
            </a:r>
          </a:p>
          <a:p>
            <a:pPr lvl="1">
              <a:spcBef>
                <a:spcPts val="0"/>
              </a:spcBef>
              <a:spcAft>
                <a:spcPts val="1800"/>
              </a:spcAft>
            </a:pPr>
            <a:r>
              <a:rPr lang="en-US" dirty="0" smtClean="0"/>
              <a:t>Submission of a portfolio documenting proficiency in two languages (one of which is English) in all four skills (speaking, listening, reading and writing)</a:t>
            </a:r>
          </a:p>
          <a:p>
            <a:endParaRPr lang="en-US" dirty="0"/>
          </a:p>
        </p:txBody>
      </p:sp>
    </p:spTree>
    <p:extLst>
      <p:ext uri="{BB962C8B-B14F-4D97-AF65-F5344CB8AC3E}">
        <p14:creationId xmlns:p14="http://schemas.microsoft.com/office/powerpoint/2010/main" val="80787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5000"/>
                            </p:stCondLst>
                            <p:childTnLst>
                              <p:par>
                                <p:cTn id="11" presetID="1"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5000"/>
                            </p:stCondLst>
                            <p:childTnLst>
                              <p:par>
                                <p:cTn id="14" presetID="1" presetClass="entr" presetSubtype="0" fill="hold" nodeType="after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process</a:t>
            </a:r>
            <a:endParaRPr lang="en-US" dirty="0"/>
          </a:p>
        </p:txBody>
      </p:sp>
      <p:sp>
        <p:nvSpPr>
          <p:cNvPr id="3" name="Content Placeholder 2"/>
          <p:cNvSpPr>
            <a:spLocks noGrp="1"/>
          </p:cNvSpPr>
          <p:nvPr>
            <p:ph sz="quarter" idx="1"/>
          </p:nvPr>
        </p:nvSpPr>
        <p:spPr>
          <a:xfrm>
            <a:off x="457200" y="1219200"/>
            <a:ext cx="8229600" cy="4937760"/>
          </a:xfrm>
        </p:spPr>
        <p:txBody>
          <a:bodyPr>
            <a:normAutofit fontScale="85000" lnSpcReduction="20000"/>
          </a:bodyPr>
          <a:lstStyle/>
          <a:p>
            <a:pPr>
              <a:spcBef>
                <a:spcPts val="0"/>
              </a:spcBef>
              <a:spcAft>
                <a:spcPts val="1800"/>
              </a:spcAft>
            </a:pPr>
            <a:r>
              <a:rPr lang="en-US" dirty="0" smtClean="0"/>
              <a:t>January:  Eligible students received a letter home informing them of their eligibility for the Seal and inviting them to attend an informational meeting.</a:t>
            </a:r>
          </a:p>
          <a:p>
            <a:pPr>
              <a:spcBef>
                <a:spcPts val="0"/>
              </a:spcBef>
              <a:spcAft>
                <a:spcPts val="1800"/>
              </a:spcAft>
            </a:pPr>
            <a:r>
              <a:rPr lang="en-US" dirty="0" smtClean="0"/>
              <a:t>January – April:  Eligible students met regularly with their classroom teachers (English &amp; LOTE teachers) and their home language mentors to select items completed in class to include in the student’s </a:t>
            </a:r>
            <a:r>
              <a:rPr lang="en-US" dirty="0" err="1" smtClean="0"/>
              <a:t>Biliteracy</a:t>
            </a:r>
            <a:r>
              <a:rPr lang="en-US" dirty="0" smtClean="0"/>
              <a:t> Portfolio (writing tasks, audio/video recordings).</a:t>
            </a:r>
          </a:p>
          <a:p>
            <a:pPr>
              <a:spcBef>
                <a:spcPts val="0"/>
              </a:spcBef>
              <a:spcAft>
                <a:spcPts val="1800"/>
              </a:spcAft>
            </a:pPr>
            <a:r>
              <a:rPr lang="en-US" dirty="0" smtClean="0"/>
              <a:t>May:  The </a:t>
            </a:r>
            <a:r>
              <a:rPr lang="en-US" dirty="0" err="1" smtClean="0"/>
              <a:t>Biliteracy</a:t>
            </a:r>
            <a:r>
              <a:rPr lang="en-US" dirty="0" smtClean="0"/>
              <a:t> committee met to review all portfolios and to select those students who have successfully met the criteria for the Seal.</a:t>
            </a:r>
          </a:p>
          <a:p>
            <a:pPr>
              <a:spcBef>
                <a:spcPts val="0"/>
              </a:spcBef>
              <a:spcAft>
                <a:spcPts val="1800"/>
              </a:spcAft>
            </a:pPr>
            <a:r>
              <a:rPr lang="en-US" dirty="0" smtClean="0"/>
              <a:t>June:  Successful candidates will receive a school-based Seal of </a:t>
            </a:r>
            <a:r>
              <a:rPr lang="en-US" dirty="0" err="1" smtClean="0"/>
              <a:t>Biliteracy</a:t>
            </a:r>
            <a:r>
              <a:rPr lang="en-US" dirty="0" smtClean="0"/>
              <a:t> notation on their official transcript, a certificate documenting the earning of the Seal, and will have a special notation in the graduation program.</a:t>
            </a:r>
            <a:endParaRPr lang="en-US" dirty="0"/>
          </a:p>
        </p:txBody>
      </p:sp>
      <p:pic>
        <p:nvPicPr>
          <p:cNvPr id="7170" name="Picture 2" descr="http://stewartinsuredepot.com/uploadPics/Timeline%20clip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52400"/>
            <a:ext cx="3166621" cy="786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80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3500"/>
                            </p:stCondLst>
                            <p:childTnLst>
                              <p:par>
                                <p:cTn id="8" presetID="1" presetClass="entr" presetSubtype="0" fill="hold" nodeType="afterEffect">
                                  <p:stCondLst>
                                    <p:cond delay="35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7000"/>
                            </p:stCondLst>
                            <p:childTnLst>
                              <p:par>
                                <p:cTn id="11" presetID="1" presetClass="entr" presetSubtype="0" fill="hold" nodeType="afterEffect">
                                  <p:stCondLst>
                                    <p:cond delay="350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certificate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29128677"/>
              </p:ext>
            </p:extLst>
          </p:nvPr>
        </p:nvGraphicFramePr>
        <p:xfrm>
          <a:off x="762000" y="1176338"/>
          <a:ext cx="7191431" cy="5072062"/>
        </p:xfrm>
        <a:graphic>
          <a:graphicData uri="http://schemas.openxmlformats.org/presentationml/2006/ole">
            <mc:AlternateContent xmlns:mc="http://schemas.openxmlformats.org/markup-compatibility/2006">
              <mc:Choice xmlns:v="urn:schemas-microsoft-com:vml" Requires="v">
                <p:oleObj spid="_x0000_s1037" name="Document" r:id="rId4" imgW="8549085" imgH="6028538" progId="Word.Document.12">
                  <p:embed/>
                </p:oleObj>
              </mc:Choice>
              <mc:Fallback>
                <p:oleObj name="Document" r:id="rId4" imgW="8549085" imgH="6028538" progId="Word.Document.12">
                  <p:embed/>
                  <p:pic>
                    <p:nvPicPr>
                      <p:cNvPr id="0" name=""/>
                      <p:cNvPicPr/>
                      <p:nvPr/>
                    </p:nvPicPr>
                    <p:blipFill>
                      <a:blip r:embed="rId5"/>
                      <a:stretch>
                        <a:fillRect/>
                      </a:stretch>
                    </p:blipFill>
                    <p:spPr>
                      <a:xfrm>
                        <a:off x="762000" y="1176338"/>
                        <a:ext cx="7191431" cy="5072062"/>
                      </a:xfrm>
                      <a:prstGeom prst="rect">
                        <a:avLst/>
                      </a:prstGeom>
                    </p:spPr>
                  </p:pic>
                </p:oleObj>
              </mc:Fallback>
            </mc:AlternateContent>
          </a:graphicData>
        </a:graphic>
      </p:graphicFrame>
    </p:spTree>
    <p:extLst>
      <p:ext uri="{BB962C8B-B14F-4D97-AF65-F5344CB8AC3E}">
        <p14:creationId xmlns:p14="http://schemas.microsoft.com/office/powerpoint/2010/main" val="2811739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ceremony</a:t>
            </a:r>
            <a:endParaRPr lang="en-US" dirty="0"/>
          </a:p>
        </p:txBody>
      </p:sp>
      <p:sp>
        <p:nvSpPr>
          <p:cNvPr id="3" name="Content Placeholder 2"/>
          <p:cNvSpPr>
            <a:spLocks noGrp="1"/>
          </p:cNvSpPr>
          <p:nvPr>
            <p:ph sz="quarter" idx="1"/>
          </p:nvPr>
        </p:nvSpPr>
        <p:spPr>
          <a:xfrm>
            <a:off x="457200" y="1219200"/>
            <a:ext cx="5105400" cy="4937760"/>
          </a:xfrm>
        </p:spPr>
        <p:txBody>
          <a:bodyPr>
            <a:normAutofit fontScale="92500" lnSpcReduction="10000"/>
          </a:bodyPr>
          <a:lstStyle/>
          <a:p>
            <a:pPr>
              <a:spcBef>
                <a:spcPts val="0"/>
              </a:spcBef>
              <a:spcAft>
                <a:spcPts val="1200"/>
              </a:spcAft>
            </a:pPr>
            <a:r>
              <a:rPr lang="en-US" dirty="0" smtClean="0"/>
              <a:t>In this pilot year, we will present the certificates to students at our “LOTE graduation ceremony” held during school (all 12</a:t>
            </a:r>
            <a:r>
              <a:rPr lang="en-US" baseline="30000" dirty="0" smtClean="0"/>
              <a:t>th</a:t>
            </a:r>
            <a:r>
              <a:rPr lang="en-US" dirty="0" smtClean="0"/>
              <a:t> graders have LOTE at the same time).</a:t>
            </a:r>
          </a:p>
          <a:p>
            <a:pPr>
              <a:spcBef>
                <a:spcPts val="0"/>
              </a:spcBef>
              <a:spcAft>
                <a:spcPts val="1200"/>
              </a:spcAft>
            </a:pPr>
            <a:r>
              <a:rPr lang="en-US" dirty="0" smtClean="0"/>
              <a:t>In future years (when the state seal is official), we will present the certificates at a formal ceremony such as a Board of Education meeting or a Scholar dinner.</a:t>
            </a:r>
          </a:p>
          <a:p>
            <a:pPr>
              <a:spcBef>
                <a:spcPts val="0"/>
              </a:spcBef>
              <a:spcAft>
                <a:spcPts val="1200"/>
              </a:spcAft>
            </a:pPr>
            <a:r>
              <a:rPr lang="en-US" dirty="0" smtClean="0"/>
              <a:t>We are also considering adding a special graduation honor code or pin denoting the seal.</a:t>
            </a:r>
            <a:endParaRPr lang="en-US" dirty="0"/>
          </a:p>
        </p:txBody>
      </p:sp>
      <p:pic>
        <p:nvPicPr>
          <p:cNvPr id="2050" name="Picture 2" descr="http://www.capsandgowns.eu/images/products/graduation-honor-cord-gold.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90" t="6789" r="13233" b="2413"/>
          <a:stretch/>
        </p:blipFill>
        <p:spPr bwMode="auto">
          <a:xfrm>
            <a:off x="5960533" y="1871132"/>
            <a:ext cx="2912534" cy="3623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403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3500"/>
                            </p:stCondLst>
                            <p:childTnLst>
                              <p:par>
                                <p:cTn id="8" presetID="1" presetClass="entr" presetSubtype="0" fill="hold" nodeType="afterEffect">
                                  <p:stCondLst>
                                    <p:cond delay="35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7000"/>
                            </p:stCondLst>
                            <p:childTnLst>
                              <p:par>
                                <p:cTn id="11" presetID="1"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285</TotalTime>
  <Words>2213</Words>
  <Application>Microsoft Macintosh PowerPoint</Application>
  <PresentationFormat>On-screen Show (4:3)</PresentationFormat>
  <Paragraphs>874</Paragraphs>
  <Slides>19</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8" baseType="lpstr">
      <vt:lpstr>Bookman Old Style</vt:lpstr>
      <vt:lpstr>Calibri</vt:lpstr>
      <vt:lpstr>Cambria</vt:lpstr>
      <vt:lpstr>Gill Sans MT</vt:lpstr>
      <vt:lpstr>Wingdings</vt:lpstr>
      <vt:lpstr>Wingdings 3</vt:lpstr>
      <vt:lpstr>Arial</vt:lpstr>
      <vt:lpstr>Origin</vt:lpstr>
      <vt:lpstr>Document</vt:lpstr>
      <vt:lpstr>NYS Seal of Biliteracy Program</vt:lpstr>
      <vt:lpstr>What is the Seal of Biliteracy?</vt:lpstr>
      <vt:lpstr>History of the Seal of Biliteracy</vt:lpstr>
      <vt:lpstr>Status of the Seal across the US</vt:lpstr>
      <vt:lpstr>Our Seal of Biliteracy Committee</vt:lpstr>
      <vt:lpstr>Our process – determining who is eligible for the Seal of Biliteracy</vt:lpstr>
      <vt:lpstr>Our process</vt:lpstr>
      <vt:lpstr>The certificate</vt:lpstr>
      <vt:lpstr>The ceremony</vt:lpstr>
      <vt:lpstr>Our results in the pilot year</vt:lpstr>
      <vt:lpstr>Keeping track of student progress</vt:lpstr>
      <vt:lpstr>Final results for LOTE</vt:lpstr>
      <vt:lpstr>Our major challenge – home languages</vt:lpstr>
      <vt:lpstr>How will we alter the process for next year?</vt:lpstr>
      <vt:lpstr>The Future of the Seal of Biliteracy</vt:lpstr>
      <vt:lpstr>Update from State Ed – May ’15/Jan ‘16</vt:lpstr>
      <vt:lpstr>Recommendations</vt:lpstr>
      <vt:lpstr>Recommendations if you need help</vt:lpstr>
      <vt:lpstr>Questions?</vt:lpstr>
    </vt:vector>
  </TitlesOfParts>
  <Company>East Irondequoit CSD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NYS Seal of Biliteracy Pilot Program 2014-2015</dc:title>
  <dc:creator>East Irondequoit</dc:creator>
  <cp:lastModifiedBy>Candace Black</cp:lastModifiedBy>
  <cp:revision>21</cp:revision>
  <cp:lastPrinted>2015-01-26T12:17:22Z</cp:lastPrinted>
  <dcterms:created xsi:type="dcterms:W3CDTF">2015-01-04T17:21:43Z</dcterms:created>
  <dcterms:modified xsi:type="dcterms:W3CDTF">2016-03-05T18:48:28Z</dcterms:modified>
</cp:coreProperties>
</file>